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07200" cy="9939338"/>
  <p:defaultTextStyle>
    <a:defPPr>
      <a:defRPr lang="en-US"/>
    </a:defPPr>
    <a:lvl1pPr algn="l" defTabSz="4570413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84413" indent="-1827213" algn="l" defTabSz="4570413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570413" indent="-3656013" algn="l" defTabSz="4570413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856413" indent="-5484813" algn="l" defTabSz="4570413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142413" indent="-7313613" algn="l" defTabSz="4570413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EA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464" autoAdjust="0"/>
    <p:restoredTop sz="94660"/>
  </p:normalViewPr>
  <p:slideViewPr>
    <p:cSldViewPr>
      <p:cViewPr>
        <p:scale>
          <a:sx n="30" d="100"/>
          <a:sy n="30" d="100"/>
        </p:scale>
        <p:origin x="-1854" y="4146"/>
      </p:cViewPr>
      <p:guideLst>
        <p:guide orient="horz" pos="13484"/>
        <p:guide pos="95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3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7" y="24258164"/>
            <a:ext cx="21195984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A592-A9FD-4C76-9FEE-8BE2B54FF353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0E96-5136-4CA4-A2E5-3965F2ECEE5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004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C15B-F0A6-4EB9-92E4-C8B3C86A85DA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B904-D61A-432A-A5DF-E8372FC5304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934732" y="6094272"/>
            <a:ext cx="10219492" cy="129882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998" y="6094272"/>
            <a:ext cx="30159068" cy="129882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D1B7-CBA7-4C12-B2B6-1A2383EC103F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B459-0FCC-48B4-A624-A31D3BE4F8B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335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595D-7187-4309-AA7C-C00244E5FA52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DBD9-25F3-4F0A-8C56-6B9FDFDAACF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70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50"/>
          </a:xfrm>
        </p:spPr>
        <p:txBody>
          <a:bodyPr anchor="t"/>
          <a:lstStyle>
            <a:lvl1pPr algn="l">
              <a:defRPr sz="199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1pPr>
            <a:lvl2pPr marL="2285924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71848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777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14369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429621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71554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600146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287391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C8C2-9A45-4A8B-93E4-1F16EA4EDCD0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FE89-4064-4AF7-9983-8B23B4C2E7C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14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000" y="35515224"/>
            <a:ext cx="20186651" cy="100461301"/>
          </a:xfrm>
        </p:spPr>
        <p:txBody>
          <a:bodyPr/>
          <a:lstStyle>
            <a:lvl1pPr>
              <a:defRPr sz="14100"/>
            </a:lvl1pPr>
            <a:lvl2pPr>
              <a:defRPr sz="120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62316" y="35515224"/>
            <a:ext cx="20191908" cy="100461301"/>
          </a:xfrm>
        </p:spPr>
        <p:txBody>
          <a:bodyPr/>
          <a:lstStyle>
            <a:lvl1pPr>
              <a:defRPr sz="14100"/>
            </a:lvl1pPr>
            <a:lvl2pPr>
              <a:defRPr sz="120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6E89-269A-4108-BD98-B9F518D647B1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A7E9-8940-4959-8A1C-BC13CE59344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8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1" y="1714327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8" y="9582375"/>
            <a:ext cx="13378915" cy="3993477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5924" indent="0">
              <a:buNone/>
              <a:defRPr sz="10100" b="1"/>
            </a:lvl2pPr>
            <a:lvl3pPr marL="4571848" indent="0">
              <a:buNone/>
              <a:defRPr sz="9000" b="1"/>
            </a:lvl3pPr>
            <a:lvl4pPr marL="6857773" indent="0">
              <a:buNone/>
              <a:defRPr sz="8000" b="1"/>
            </a:lvl4pPr>
            <a:lvl5pPr marL="9143697" indent="0">
              <a:buNone/>
              <a:defRPr sz="8000" b="1"/>
            </a:lvl5pPr>
            <a:lvl6pPr marL="11429621" indent="0">
              <a:buNone/>
              <a:defRPr sz="8000" b="1"/>
            </a:lvl6pPr>
            <a:lvl7pPr marL="13715545" indent="0">
              <a:buNone/>
              <a:defRPr sz="8000" b="1"/>
            </a:lvl7pPr>
            <a:lvl8pPr marL="16001467" indent="0">
              <a:buNone/>
              <a:defRPr sz="8000" b="1"/>
            </a:lvl8pPr>
            <a:lvl9pPr marL="18287391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8" y="13575852"/>
            <a:ext cx="13378915" cy="24664452"/>
          </a:xfrm>
        </p:spPr>
        <p:txBody>
          <a:bodyPr/>
          <a:lstStyle>
            <a:lvl1pPr>
              <a:defRPr sz="12000"/>
            </a:lvl1pPr>
            <a:lvl2pPr>
              <a:defRPr sz="101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9" y="9582375"/>
            <a:ext cx="13384168" cy="3993477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5924" indent="0">
              <a:buNone/>
              <a:defRPr sz="10100" b="1"/>
            </a:lvl2pPr>
            <a:lvl3pPr marL="4571848" indent="0">
              <a:buNone/>
              <a:defRPr sz="9000" b="1"/>
            </a:lvl3pPr>
            <a:lvl4pPr marL="6857773" indent="0">
              <a:buNone/>
              <a:defRPr sz="8000" b="1"/>
            </a:lvl4pPr>
            <a:lvl5pPr marL="9143697" indent="0">
              <a:buNone/>
              <a:defRPr sz="8000" b="1"/>
            </a:lvl5pPr>
            <a:lvl6pPr marL="11429621" indent="0">
              <a:buNone/>
              <a:defRPr sz="8000" b="1"/>
            </a:lvl6pPr>
            <a:lvl7pPr marL="13715545" indent="0">
              <a:buNone/>
              <a:defRPr sz="8000" b="1"/>
            </a:lvl7pPr>
            <a:lvl8pPr marL="16001467" indent="0">
              <a:buNone/>
              <a:defRPr sz="8000" b="1"/>
            </a:lvl8pPr>
            <a:lvl9pPr marL="18287391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9" y="13575852"/>
            <a:ext cx="13384168" cy="24664452"/>
          </a:xfrm>
        </p:spPr>
        <p:txBody>
          <a:bodyPr/>
          <a:lstStyle>
            <a:lvl1pPr>
              <a:defRPr sz="12000"/>
            </a:lvl1pPr>
            <a:lvl2pPr>
              <a:defRPr sz="101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FA10-BA98-45F4-82AE-75DD29EA8EC3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89ED-4257-4650-BF31-57C3251E34E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85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02B8-1175-4801-A330-5A508C58C5E4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CE52-9709-443B-B790-2A0A74C67D9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4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3E4-EF67-4E80-8FBD-B1BBAEF7E6C9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FF6A-7026-4C5F-BBEB-194AD620C62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109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4"/>
            <a:ext cx="9961903" cy="7253666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1" y="1704416"/>
            <a:ext cx="16927348" cy="36535890"/>
          </a:xfrm>
        </p:spPr>
        <p:txBody>
          <a:bodyPr/>
          <a:lstStyle>
            <a:lvl1pPr>
              <a:defRPr sz="16000"/>
            </a:lvl1pPr>
            <a:lvl2pPr>
              <a:defRPr sz="14100"/>
            </a:lvl2pPr>
            <a:lvl3pPr>
              <a:defRPr sz="120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900"/>
            </a:lvl1pPr>
            <a:lvl2pPr marL="2285924" indent="0">
              <a:buNone/>
              <a:defRPr sz="6100"/>
            </a:lvl2pPr>
            <a:lvl3pPr marL="4571848" indent="0">
              <a:buNone/>
              <a:defRPr sz="5000"/>
            </a:lvl3pPr>
            <a:lvl4pPr marL="6857773" indent="0">
              <a:buNone/>
              <a:defRPr sz="4400"/>
            </a:lvl4pPr>
            <a:lvl5pPr marL="9143697" indent="0">
              <a:buNone/>
              <a:defRPr sz="4400"/>
            </a:lvl5pPr>
            <a:lvl6pPr marL="11429621" indent="0">
              <a:buNone/>
              <a:defRPr sz="4400"/>
            </a:lvl6pPr>
            <a:lvl7pPr marL="13715545" indent="0">
              <a:buNone/>
              <a:defRPr sz="4400"/>
            </a:lvl7pPr>
            <a:lvl8pPr marL="16001467" indent="0">
              <a:buNone/>
              <a:defRPr sz="4400"/>
            </a:lvl8pPr>
            <a:lvl9pPr marL="18287391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5358-DA7D-4EE6-ADBD-D78D868E2093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4B19-E069-425B-8E50-9DAEE790401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3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8" y="29965967"/>
            <a:ext cx="18167985" cy="3537652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8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6000"/>
            </a:lvl1pPr>
            <a:lvl2pPr marL="2285924" indent="0">
              <a:buNone/>
              <a:defRPr sz="14100"/>
            </a:lvl2pPr>
            <a:lvl3pPr marL="4571848" indent="0">
              <a:buNone/>
              <a:defRPr sz="12000"/>
            </a:lvl3pPr>
            <a:lvl4pPr marL="6857773" indent="0">
              <a:buNone/>
              <a:defRPr sz="10100"/>
            </a:lvl4pPr>
            <a:lvl5pPr marL="9143697" indent="0">
              <a:buNone/>
              <a:defRPr sz="10100"/>
            </a:lvl5pPr>
            <a:lvl6pPr marL="11429621" indent="0">
              <a:buNone/>
              <a:defRPr sz="10100"/>
            </a:lvl6pPr>
            <a:lvl7pPr marL="13715545" indent="0">
              <a:buNone/>
              <a:defRPr sz="10100"/>
            </a:lvl7pPr>
            <a:lvl8pPr marL="16001467" indent="0">
              <a:buNone/>
              <a:defRPr sz="10100"/>
            </a:lvl8pPr>
            <a:lvl9pPr marL="18287391" indent="0">
              <a:buNone/>
              <a:defRPr sz="101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8" y="33503619"/>
            <a:ext cx="18167985" cy="5024053"/>
          </a:xfrm>
        </p:spPr>
        <p:txBody>
          <a:bodyPr/>
          <a:lstStyle>
            <a:lvl1pPr marL="0" indent="0">
              <a:buNone/>
              <a:defRPr sz="6900"/>
            </a:lvl1pPr>
            <a:lvl2pPr marL="2285924" indent="0">
              <a:buNone/>
              <a:defRPr sz="6100"/>
            </a:lvl2pPr>
            <a:lvl3pPr marL="4571848" indent="0">
              <a:buNone/>
              <a:defRPr sz="5000"/>
            </a:lvl3pPr>
            <a:lvl4pPr marL="6857773" indent="0">
              <a:buNone/>
              <a:defRPr sz="4400"/>
            </a:lvl4pPr>
            <a:lvl5pPr marL="9143697" indent="0">
              <a:buNone/>
              <a:defRPr sz="4400"/>
            </a:lvl5pPr>
            <a:lvl6pPr marL="11429621" indent="0">
              <a:buNone/>
              <a:defRPr sz="4400"/>
            </a:lvl6pPr>
            <a:lvl7pPr marL="13715545" indent="0">
              <a:buNone/>
              <a:defRPr sz="4400"/>
            </a:lvl7pPr>
            <a:lvl8pPr marL="16001467" indent="0">
              <a:buNone/>
              <a:defRPr sz="4400"/>
            </a:lvl8pPr>
            <a:lvl9pPr marL="18287391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C347-2003-4E2C-855C-5816059DAE75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5109-534B-4698-AF5E-DD99EF07061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567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666" y="1714677"/>
            <a:ext cx="27252645" cy="71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5" tIns="228593" rIns="457185" bIns="2285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3666" y="9988125"/>
            <a:ext cx="27252645" cy="282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5" tIns="228593" rIns="457185" bIns="228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666" y="39677781"/>
            <a:ext cx="7065995" cy="2278715"/>
          </a:xfrm>
          <a:prstGeom prst="rect">
            <a:avLst/>
          </a:prstGeom>
        </p:spPr>
        <p:txBody>
          <a:bodyPr vert="horz" lIns="457185" tIns="228593" rIns="457185" bIns="228593" rtlCol="0" anchor="ctr"/>
          <a:lstStyle>
            <a:lvl1pPr algn="l" defTabSz="4571848" fontAlgn="auto">
              <a:spcBef>
                <a:spcPts val="0"/>
              </a:spcBef>
              <a:spcAft>
                <a:spcPts val="0"/>
              </a:spcAft>
              <a:defRPr sz="6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B0963-7C99-419B-8DD1-C44AFB2C20FA}" type="datetimeFigureOut">
              <a:rPr lang="en-AU"/>
              <a:pPr>
                <a:defRPr/>
              </a:pPr>
              <a:t>3/06/2014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326" y="39677781"/>
            <a:ext cx="9589326" cy="2278715"/>
          </a:xfrm>
          <a:prstGeom prst="rect">
            <a:avLst/>
          </a:prstGeom>
        </p:spPr>
        <p:txBody>
          <a:bodyPr vert="horz" lIns="457185" tIns="228593" rIns="457185" bIns="228593" rtlCol="0" anchor="ctr"/>
          <a:lstStyle>
            <a:lvl1pPr algn="ctr" defTabSz="4571848" fontAlgn="auto">
              <a:spcBef>
                <a:spcPts val="0"/>
              </a:spcBef>
              <a:spcAft>
                <a:spcPts val="0"/>
              </a:spcAft>
              <a:defRPr sz="6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316" y="39677781"/>
            <a:ext cx="7065995" cy="2278715"/>
          </a:xfrm>
          <a:prstGeom prst="rect">
            <a:avLst/>
          </a:prstGeom>
        </p:spPr>
        <p:txBody>
          <a:bodyPr vert="horz" lIns="457185" tIns="228593" rIns="457185" bIns="228593" rtlCol="0" anchor="ctr"/>
          <a:lstStyle>
            <a:lvl1pPr algn="r" defTabSz="4571848" fontAlgn="auto">
              <a:spcBef>
                <a:spcPts val="0"/>
              </a:spcBef>
              <a:spcAft>
                <a:spcPts val="0"/>
              </a:spcAft>
              <a:defRPr sz="6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ADD575-3F30-43E9-A079-D024362C5A9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413" rtl="0" fontAlgn="base">
        <a:spcBef>
          <a:spcPct val="0"/>
        </a:spcBef>
        <a:spcAft>
          <a:spcPct val="0"/>
        </a:spcAft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2pPr>
      <a:lvl3pPr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3pPr>
      <a:lvl4pPr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4pPr>
      <a:lvl5pPr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5pPr>
      <a:lvl6pPr marL="457200"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6pPr>
      <a:lvl7pPr marL="914400"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7pPr>
      <a:lvl8pPr marL="1371600"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8pPr>
      <a:lvl9pPr marL="1828800" algn="ctr" defTabSz="4570413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itchFamily="34" charset="0"/>
        </a:defRPr>
      </a:lvl9pPr>
    </p:titleStyle>
    <p:bodyStyle>
      <a:lvl1pPr marL="1712913" indent="-1712913" algn="l" defTabSz="45704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3163" indent="-1427163" algn="l" defTabSz="45704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413" indent="-1141413" algn="l" defTabSz="45704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13" indent="-1141413" algn="l" defTabSz="45704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413" indent="-1141413" algn="l" defTabSz="45704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582" indent="-1142961" algn="l" defTabSz="4571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506" indent="-1142961" algn="l" defTabSz="4571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430" indent="-1142961" algn="l" defTabSz="4571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354" indent="-1142961" algn="l" defTabSz="4571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24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48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773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697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621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545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467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391" algn="l" defTabSz="4571848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1"/>
            <a:ext cx="30279975" cy="10716593"/>
          </a:xfrm>
          <a:prstGeom prst="rect">
            <a:avLst/>
          </a:prstGeom>
        </p:spPr>
      </p:pic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757199" y="9003340"/>
            <a:ext cx="28810995" cy="3288725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87005" tIns="43503" rIns="87005" bIns="43503" anchor="ctr"/>
          <a:lstStyle/>
          <a:p>
            <a:pPr defTabSz="457184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8490" y="9496809"/>
            <a:ext cx="132208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About QUT</a:t>
            </a:r>
          </a:p>
          <a:p>
            <a:pPr algn="just" defTabSz="45718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QUT has an applied emphasis in its research and, while based in Brisbane, Australia, </a:t>
            </a:r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university has a global outlook. In 2013, </a:t>
            </a:r>
            <a:r>
              <a:rPr lang="en-US" sz="3600" dirty="0" smtClean="0">
                <a:latin typeface="+mn-lt"/>
              </a:rPr>
              <a:t>student enrolment was approximately 45,000 which included over 2,600 HDR </a:t>
            </a:r>
            <a:r>
              <a:rPr lang="en-US" sz="3600" dirty="0">
                <a:latin typeface="+mn-lt"/>
              </a:rPr>
              <a:t>(PhD and Masters by Research) </a:t>
            </a:r>
            <a:r>
              <a:rPr lang="en-US" sz="3600" dirty="0" smtClean="0">
                <a:latin typeface="+mn-lt"/>
              </a:rPr>
              <a:t>students and a similar number of academic staff. </a:t>
            </a:r>
            <a:endParaRPr lang="en-US" sz="4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327" name="TextBox 46"/>
          <p:cNvSpPr txBox="1">
            <a:spLocks noChangeArrowheads="1"/>
          </p:cNvSpPr>
          <p:nvPr/>
        </p:nvSpPr>
        <p:spPr bwMode="auto">
          <a:xfrm>
            <a:off x="-12166062" y="35671117"/>
            <a:ext cx="11052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AU" sz="2400" dirty="0">
              <a:solidFill>
                <a:srgbClr val="002060"/>
              </a:solidFill>
            </a:endParaRPr>
          </a:p>
          <a:p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3328" name="TextBox 47"/>
          <p:cNvSpPr txBox="1">
            <a:spLocks noChangeArrowheads="1"/>
          </p:cNvSpPr>
          <p:nvPr/>
        </p:nvSpPr>
        <p:spPr bwMode="auto">
          <a:xfrm>
            <a:off x="1033031" y="42112599"/>
            <a:ext cx="12853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0413" fontAlgn="base">
              <a:spcBef>
                <a:spcPct val="0"/>
              </a:spcBef>
              <a:spcAft>
                <a:spcPct val="0"/>
              </a:spcAft>
              <a:defRPr sz="9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2800" dirty="0">
                <a:solidFill>
                  <a:schemeClr val="bg1"/>
                </a:solidFill>
              </a:rPr>
              <a:t>This work is licensed under a Creative Commons Attribution 3.0 Australia Licence.  </a:t>
            </a:r>
          </a:p>
        </p:txBody>
      </p:sp>
      <p:pic>
        <p:nvPicPr>
          <p:cNvPr id="13329" name="Picture 3" descr="http://i.creativecommons.org/l/by/3.0/88x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077" y="42112599"/>
            <a:ext cx="2090440" cy="5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0833" y="2881512"/>
            <a:ext cx="24412891" cy="5663089"/>
          </a:xfrm>
          <a:prstGeom prst="rect">
            <a:avLst/>
          </a:prstGeom>
          <a:solidFill>
            <a:schemeClr val="tx1"/>
          </a:solidFill>
          <a:ln w="762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Where is the </a:t>
            </a:r>
            <a:r>
              <a:rPr lang="en-US" b="1" dirty="0" smtClean="0">
                <a:solidFill>
                  <a:schemeClr val="bg1"/>
                </a:solidFill>
              </a:rPr>
              <a:t>software</a:t>
            </a:r>
            <a:r>
              <a:rPr lang="en-US" b="1" dirty="0">
                <a:solidFill>
                  <a:schemeClr val="bg1"/>
                </a:solidFill>
              </a:rPr>
              <a:t>?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Building </a:t>
            </a:r>
            <a:r>
              <a:rPr lang="en-US" sz="7200" b="1" dirty="0">
                <a:solidFill>
                  <a:schemeClr val="bg1"/>
                </a:solidFill>
              </a:rPr>
              <a:t>a Metadata </a:t>
            </a:r>
            <a:r>
              <a:rPr lang="en-US" sz="7200" b="1" dirty="0" smtClean="0">
                <a:solidFill>
                  <a:schemeClr val="bg1"/>
                </a:solidFill>
              </a:rPr>
              <a:t>Repository </a:t>
            </a:r>
            <a:r>
              <a:rPr lang="en-US" sz="7200" b="1" dirty="0">
                <a:solidFill>
                  <a:schemeClr val="bg1"/>
                </a:solidFill>
              </a:rPr>
              <a:t>for Software and Code Generated by QUT </a:t>
            </a:r>
            <a:r>
              <a:rPr lang="en-US" sz="7200" b="1" dirty="0" smtClean="0">
                <a:solidFill>
                  <a:schemeClr val="bg1"/>
                </a:solidFill>
              </a:rPr>
              <a:t>Researchers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Paula Callan and Philippa Broadley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Queensland University of Technology, Brisbane Australia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Contact: p.callan@qut.edu.au</a:t>
            </a:r>
            <a:endParaRPr lang="en-AU" sz="3600" dirty="0"/>
          </a:p>
        </p:txBody>
      </p:sp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5" y="659293"/>
            <a:ext cx="2228601" cy="22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46876" y="12434664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5826075" y="9496808"/>
            <a:ext cx="13159112" cy="104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What is QUT Software Finder?</a:t>
            </a:r>
          </a:p>
          <a:p>
            <a:pPr algn="just"/>
            <a:r>
              <a:rPr lang="en-AU" sz="3600" dirty="0" smtClean="0">
                <a:latin typeface="+mn-lt"/>
              </a:rPr>
              <a:t>QUT </a:t>
            </a:r>
            <a:r>
              <a:rPr lang="en-AU" sz="3600" dirty="0">
                <a:latin typeface="+mn-lt"/>
              </a:rPr>
              <a:t>Software Finder is a searchable repository of metadata </a:t>
            </a:r>
            <a:r>
              <a:rPr lang="en-AU" sz="3600" dirty="0" smtClean="0">
                <a:latin typeface="+mn-lt"/>
              </a:rPr>
              <a:t>describing software and </a:t>
            </a:r>
            <a:r>
              <a:rPr lang="en-AU" sz="3600" dirty="0">
                <a:latin typeface="+mn-lt"/>
              </a:rPr>
              <a:t>source </a:t>
            </a:r>
            <a:r>
              <a:rPr lang="en-AU" sz="3600" dirty="0" smtClean="0">
                <a:latin typeface="+mn-lt"/>
              </a:rPr>
              <a:t>code, </a:t>
            </a:r>
            <a:r>
              <a:rPr lang="en-AU" sz="3600" dirty="0">
                <a:latin typeface="+mn-lt"/>
              </a:rPr>
              <a:t>which has been created as a result of QUT research activities. </a:t>
            </a:r>
            <a:r>
              <a:rPr lang="en-AU" sz="3600" dirty="0" smtClean="0">
                <a:latin typeface="+mn-lt"/>
              </a:rPr>
              <a:t> It was launched in December 2013.</a:t>
            </a:r>
          </a:p>
          <a:p>
            <a:pPr algn="just"/>
            <a:endParaRPr lang="en-A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AU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https</a:t>
            </a: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://researchdatafinder.qut.edu.au/scf</a:t>
            </a:r>
            <a:endParaRPr lang="en-AU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AU" sz="3600" dirty="0">
              <a:latin typeface="+mn-lt"/>
            </a:endParaRPr>
          </a:p>
          <a:p>
            <a:pPr algn="just"/>
            <a:r>
              <a:rPr lang="en-AU" sz="3600" dirty="0" smtClean="0">
                <a:latin typeface="+mn-lt"/>
              </a:rPr>
              <a:t>The </a:t>
            </a:r>
            <a:r>
              <a:rPr lang="en-AU" sz="3600" dirty="0">
                <a:latin typeface="+mn-lt"/>
              </a:rPr>
              <a:t>registry </a:t>
            </a:r>
            <a:r>
              <a:rPr lang="en-AU" sz="3600" dirty="0" smtClean="0">
                <a:latin typeface="+mn-lt"/>
              </a:rPr>
              <a:t>was </a:t>
            </a:r>
            <a:r>
              <a:rPr lang="en-AU" sz="3600" dirty="0">
                <a:latin typeface="+mn-lt"/>
              </a:rPr>
              <a:t>designed to aid the discovery and visibility of QUT research outputs and encourage sharing and re-use of code and software throughout the research </a:t>
            </a:r>
            <a:r>
              <a:rPr lang="en-AU" sz="3600" dirty="0" smtClean="0">
                <a:latin typeface="+mn-lt"/>
              </a:rPr>
              <a:t>community, both nationally and internationally.  The repository platform used is VIVO </a:t>
            </a:r>
            <a:r>
              <a:rPr lang="en-US" sz="3600" dirty="0" smtClean="0">
                <a:latin typeface="+mn-lt"/>
              </a:rPr>
              <a:t>(an </a:t>
            </a:r>
            <a:r>
              <a:rPr lang="en-US" sz="3600" dirty="0">
                <a:latin typeface="+mn-lt"/>
              </a:rPr>
              <a:t>open source product initially developed at Cornell University). </a:t>
            </a:r>
            <a:endParaRPr lang="en-AU" sz="3600" dirty="0" smtClean="0">
              <a:latin typeface="+mn-lt"/>
            </a:endParaRPr>
          </a:p>
          <a:p>
            <a:pPr algn="just"/>
            <a:endParaRPr lang="en-AU" sz="3600" dirty="0">
              <a:latin typeface="+mn-lt"/>
            </a:endParaRPr>
          </a:p>
          <a:p>
            <a:pPr algn="just"/>
            <a:r>
              <a:rPr lang="en-AU" sz="3600" dirty="0" smtClean="0">
                <a:latin typeface="+mn-lt"/>
              </a:rPr>
              <a:t>QUT </a:t>
            </a:r>
            <a:r>
              <a:rPr lang="en-AU" sz="3600" dirty="0">
                <a:latin typeface="+mn-lt"/>
              </a:rPr>
              <a:t>Software Finder records </a:t>
            </a:r>
            <a:r>
              <a:rPr lang="en-AU" sz="3600" dirty="0" smtClean="0">
                <a:latin typeface="+mn-lt"/>
              </a:rPr>
              <a:t>that describe software or code are </a:t>
            </a:r>
            <a:r>
              <a:rPr lang="en-AU" sz="3600" dirty="0">
                <a:latin typeface="+mn-lt"/>
              </a:rPr>
              <a:t>connected to information about </a:t>
            </a:r>
            <a:r>
              <a:rPr lang="en-AU" sz="3600" dirty="0" smtClean="0">
                <a:latin typeface="+mn-lt"/>
              </a:rPr>
              <a:t>researchers involved, the research </a:t>
            </a:r>
            <a:r>
              <a:rPr lang="en-AU" sz="3600" dirty="0">
                <a:latin typeface="+mn-lt"/>
              </a:rPr>
              <a:t>groups, related publications and related projects.  Links to </a:t>
            </a:r>
            <a:r>
              <a:rPr lang="en-AU" sz="3600" dirty="0" smtClean="0">
                <a:latin typeface="+mn-lt"/>
              </a:rPr>
              <a:t>where the </a:t>
            </a:r>
            <a:r>
              <a:rPr lang="en-AU" sz="3600" dirty="0">
                <a:latin typeface="+mn-lt"/>
              </a:rPr>
              <a:t>software or code </a:t>
            </a:r>
            <a:r>
              <a:rPr lang="en-AU" sz="3600" dirty="0" smtClean="0">
                <a:latin typeface="+mn-lt"/>
              </a:rPr>
              <a:t>can be accessed from are </a:t>
            </a:r>
            <a:r>
              <a:rPr lang="en-AU" sz="3600" dirty="0">
                <a:latin typeface="+mn-lt"/>
              </a:rPr>
              <a:t>also provided alongside licencing and re-use </a:t>
            </a:r>
            <a:r>
              <a:rPr lang="en-AU" sz="3600" dirty="0" smtClean="0">
                <a:latin typeface="+mn-lt"/>
              </a:rPr>
              <a:t>information.</a:t>
            </a:r>
          </a:p>
          <a:p>
            <a:endParaRPr lang="en-AU" sz="1000" dirty="0" smtClean="0"/>
          </a:p>
        </p:txBody>
      </p:sp>
      <p:pic>
        <p:nvPicPr>
          <p:cNvPr id="33" name="Pictur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67" y="13483382"/>
            <a:ext cx="13189209" cy="597666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4" name="TextBox 13"/>
          <p:cNvSpPr txBox="1"/>
          <p:nvPr/>
        </p:nvSpPr>
        <p:spPr>
          <a:xfrm>
            <a:off x="3791491" y="23242138"/>
            <a:ext cx="4731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The architecture</a:t>
            </a:r>
            <a:endParaRPr lang="en-AU" sz="4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50" y="24140566"/>
            <a:ext cx="10943005" cy="64755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15" name="TextBox 14"/>
          <p:cNvSpPr txBox="1"/>
          <p:nvPr/>
        </p:nvSpPr>
        <p:spPr>
          <a:xfrm>
            <a:off x="1453666" y="20324140"/>
            <a:ext cx="271643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Why QUT implemented a metadata repository for software and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 complement the university’s metadata repository for research datasets ; QUT Research </a:t>
            </a:r>
            <a:r>
              <a:rPr lang="en-US" sz="3600" dirty="0">
                <a:latin typeface="+mn-lt"/>
              </a:rPr>
              <a:t>Data </a:t>
            </a:r>
            <a:r>
              <a:rPr lang="en-US" sz="3600" dirty="0" smtClean="0">
                <a:latin typeface="+mn-lt"/>
              </a:rPr>
              <a:t>Finder. 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https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://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researchdatafinder.qut.edu.au/</a:t>
            </a:r>
            <a:endParaRPr lang="en-US" sz="3600" dirty="0" smtClean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 keep track of QUT research outputs in the form of software and code.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The repository was requested by QUT researchers in electrical </a:t>
            </a:r>
            <a:r>
              <a:rPr lang="en-US" sz="3600" dirty="0">
                <a:latin typeface="+mn-lt"/>
              </a:rPr>
              <a:t>e</a:t>
            </a:r>
            <a:r>
              <a:rPr lang="en-US" sz="3600" dirty="0" smtClean="0">
                <a:latin typeface="+mn-lt"/>
              </a:rPr>
              <a:t>ngineering and computer science.  </a:t>
            </a:r>
            <a:endParaRPr lang="en-US" sz="3600" dirty="0">
              <a:latin typeface="+mn-lt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33" y="32938869"/>
            <a:ext cx="9413489" cy="682598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5" name="TextBox 24"/>
          <p:cNvSpPr txBox="1"/>
          <p:nvPr/>
        </p:nvSpPr>
        <p:spPr>
          <a:xfrm>
            <a:off x="1448710" y="31630751"/>
            <a:ext cx="7866527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Objectives</a:t>
            </a:r>
          </a:p>
          <a:p>
            <a:r>
              <a:rPr lang="en-US" sz="3600" dirty="0" smtClean="0">
                <a:latin typeface="+mn-lt"/>
              </a:rPr>
              <a:t>To </a:t>
            </a:r>
            <a:r>
              <a:rPr lang="en-US" sz="3600" dirty="0">
                <a:latin typeface="+mn-lt"/>
              </a:rPr>
              <a:t>build a searchable registry of software outputs from QUT research activities with the following features</a:t>
            </a:r>
            <a:r>
              <a:rPr lang="en-US" sz="3600" dirty="0" smtClean="0">
                <a:latin typeface="+mn-lt"/>
              </a:rPr>
              <a:t>:</a:t>
            </a:r>
          </a:p>
          <a:p>
            <a:endParaRPr lang="en-US" sz="36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Branded </a:t>
            </a:r>
            <a:r>
              <a:rPr lang="en-US" sz="3600" dirty="0">
                <a:latin typeface="+mn-lt"/>
              </a:rPr>
              <a:t>landing page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Searchable </a:t>
            </a:r>
            <a:r>
              <a:rPr lang="en-US" sz="3600" dirty="0">
                <a:latin typeface="+mn-lt"/>
              </a:rPr>
              <a:t>interface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Links </a:t>
            </a:r>
            <a:r>
              <a:rPr lang="en-US" sz="3600" dirty="0">
                <a:latin typeface="+mn-lt"/>
              </a:rPr>
              <a:t>to code/software location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Descriptions </a:t>
            </a:r>
            <a:r>
              <a:rPr lang="en-US" sz="3600" dirty="0">
                <a:latin typeface="+mn-lt"/>
              </a:rPr>
              <a:t>of the software/code and linkages with collections, parties and activities where they exist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Automated </a:t>
            </a:r>
            <a:r>
              <a:rPr lang="en-US" sz="3600" dirty="0">
                <a:latin typeface="+mn-lt"/>
              </a:rPr>
              <a:t>harvest to Research Data Australia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Linkages </a:t>
            </a:r>
            <a:r>
              <a:rPr lang="en-US" sz="3600" dirty="0">
                <a:latin typeface="+mn-lt"/>
              </a:rPr>
              <a:t>between the registry and existing QUT data stores </a:t>
            </a:r>
            <a:r>
              <a:rPr lang="en-US" sz="3600" dirty="0" smtClean="0">
                <a:latin typeface="+mn-lt"/>
              </a:rPr>
              <a:t>(QUT ePrints</a:t>
            </a:r>
            <a:r>
              <a:rPr lang="en-US" sz="3600" dirty="0">
                <a:latin typeface="+mn-lt"/>
              </a:rPr>
              <a:t>, eStore, Research Data Finder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License </a:t>
            </a:r>
            <a:r>
              <a:rPr lang="en-US" sz="3600" dirty="0">
                <a:latin typeface="+mn-lt"/>
              </a:rPr>
              <a:t>definitions</a:t>
            </a:r>
          </a:p>
          <a:p>
            <a:endParaRPr lang="en-AU" sz="36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16651" y="31873711"/>
            <a:ext cx="80288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Key benefits</a:t>
            </a:r>
          </a:p>
          <a:p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metadata in QUT Software Finder is exposed to a wider research audience through selected external harvesters, </a:t>
            </a:r>
            <a:r>
              <a:rPr lang="en-US" sz="3600" dirty="0" smtClean="0">
                <a:latin typeface="+mn-lt"/>
              </a:rPr>
              <a:t>including: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Australian National Data Service which outputs the metadata via its discovery service, Research Data Australia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researchdata.ands.org.au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/</a:t>
            </a:r>
          </a:p>
          <a:p>
            <a:endParaRPr lang="en-US" sz="36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National Library of Australia which outputs the metadata via its portal, Trove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http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://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trove.nla.gov.au/people?q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7811" y="31444896"/>
            <a:ext cx="3338277" cy="10772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+mn-lt"/>
              </a:rPr>
              <a:t>Link to manuals stored on Github</a:t>
            </a:r>
            <a:endParaRPr lang="en-AU" sz="32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825151" y="32538814"/>
            <a:ext cx="2649461" cy="34937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826075" y="31630751"/>
            <a:ext cx="4087740" cy="584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+mn-lt"/>
              </a:rPr>
              <a:t>Licence information</a:t>
            </a:r>
            <a:endParaRPr lang="en-AU" sz="32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869945" y="32148922"/>
            <a:ext cx="1438279" cy="282205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36944" y="38914788"/>
            <a:ext cx="3638344" cy="584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+mn-lt"/>
              </a:rPr>
              <a:t>Contact details</a:t>
            </a:r>
            <a:endParaRPr lang="en-AU" sz="3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826075" y="38587921"/>
            <a:ext cx="979288" cy="3341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96018" y="37419530"/>
            <a:ext cx="4307726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+mn-lt"/>
              </a:rPr>
              <a:t>Link to download location</a:t>
            </a:r>
            <a:endParaRPr lang="en-AU" sz="3200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3886667" y="35671117"/>
            <a:ext cx="2918696" cy="168578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90294" y="40196042"/>
            <a:ext cx="107448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u="sng" dirty="0" smtClean="0">
                <a:latin typeface="+mn-lt"/>
              </a:rPr>
              <a:t>Authors:</a:t>
            </a:r>
          </a:p>
          <a:p>
            <a:r>
              <a:rPr lang="en-AU" sz="3200" dirty="0" smtClean="0">
                <a:latin typeface="+mn-lt"/>
              </a:rPr>
              <a:t>Paula </a:t>
            </a:r>
            <a:r>
              <a:rPr lang="en-AU" sz="3200" dirty="0">
                <a:latin typeface="+mn-lt"/>
              </a:rPr>
              <a:t>C</a:t>
            </a:r>
            <a:r>
              <a:rPr lang="en-AU" sz="3200" dirty="0" smtClean="0">
                <a:latin typeface="+mn-lt"/>
              </a:rPr>
              <a:t>allan, Scholarly Communications Librarian, QUT Library </a:t>
            </a:r>
          </a:p>
          <a:p>
            <a:r>
              <a:rPr lang="en-AU" sz="3200" dirty="0" smtClean="0">
                <a:latin typeface="+mn-lt"/>
              </a:rPr>
              <a:t>Philippa Broadley, Research Data Librarian, QUT Library</a:t>
            </a:r>
            <a:endParaRPr lang="en-AU" sz="3200" dirty="0">
              <a:latin typeface="+mn-lt"/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8"/>
          <a:srcRect l="60518" t="11074" r="7585" b="25894"/>
          <a:stretch/>
        </p:blipFill>
        <p:spPr bwMode="auto">
          <a:xfrm>
            <a:off x="15826075" y="24140566"/>
            <a:ext cx="10943005" cy="6475546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val 17"/>
          <p:cNvSpPr/>
          <p:nvPr/>
        </p:nvSpPr>
        <p:spPr>
          <a:xfrm>
            <a:off x="19797455" y="24781650"/>
            <a:ext cx="2346665" cy="541788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20535098" y="23242137"/>
            <a:ext cx="6253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QUT Research Data Finder</a:t>
            </a:r>
            <a:endParaRPr lang="en-AU" sz="4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12458</TotalTime>
  <Words>468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prasolov</dc:creator>
  <cp:lastModifiedBy>callan</cp:lastModifiedBy>
  <cp:revision>112</cp:revision>
  <cp:lastPrinted>2014-06-02T06:01:51Z</cp:lastPrinted>
  <dcterms:created xsi:type="dcterms:W3CDTF">2014-01-31T05:12:34Z</dcterms:created>
  <dcterms:modified xsi:type="dcterms:W3CDTF">2014-06-03T00:07:12Z</dcterms:modified>
</cp:coreProperties>
</file>